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33"/>
  </p:notesMasterIdLst>
  <p:sldIdLst>
    <p:sldId id="256" r:id="rId2"/>
    <p:sldId id="257" r:id="rId3"/>
    <p:sldId id="258" r:id="rId4"/>
    <p:sldId id="261" r:id="rId5"/>
    <p:sldId id="262" r:id="rId6"/>
    <p:sldId id="290" r:id="rId7"/>
    <p:sldId id="266" r:id="rId8"/>
    <p:sldId id="272" r:id="rId9"/>
    <p:sldId id="273" r:id="rId10"/>
    <p:sldId id="274" r:id="rId11"/>
    <p:sldId id="275" r:id="rId12"/>
    <p:sldId id="267" r:id="rId13"/>
    <p:sldId id="281" r:id="rId14"/>
    <p:sldId id="277" r:id="rId15"/>
    <p:sldId id="282" r:id="rId16"/>
    <p:sldId id="278" r:id="rId17"/>
    <p:sldId id="283" r:id="rId18"/>
    <p:sldId id="279" r:id="rId19"/>
    <p:sldId id="284" r:id="rId20"/>
    <p:sldId id="280" r:id="rId21"/>
    <p:sldId id="285" r:id="rId22"/>
    <p:sldId id="286" r:id="rId23"/>
    <p:sldId id="271" r:id="rId24"/>
    <p:sldId id="268" r:id="rId25"/>
    <p:sldId id="269" r:id="rId26"/>
    <p:sldId id="287" r:id="rId27"/>
    <p:sldId id="270" r:id="rId28"/>
    <p:sldId id="288" r:id="rId29"/>
    <p:sldId id="264" r:id="rId30"/>
    <p:sldId id="289" r:id="rId31"/>
    <p:sldId id="265" r:id="rId32"/>
  </p:sldIdLst>
  <p:sldSz cx="9144000" cy="5143500" type="screen16x9"/>
  <p:notesSz cx="6858000" cy="9144000"/>
  <p:embeddedFontLst>
    <p:embeddedFont>
      <p:font typeface="Montserrat" pitchFamily="2" charset="77"/>
      <p:regular r:id="rId34"/>
      <p:bold r:id="rId35"/>
      <p:italic r:id="rId36"/>
      <p:boldItalic r:id="rId37"/>
    </p:embeddedFont>
    <p:embeddedFont>
      <p:font typeface="Montserrat Black" pitchFamily="2" charset="77"/>
      <p:bold r:id="rId38"/>
      <p:italic r:id="rId39"/>
      <p:boldItalic r:id="rId40"/>
    </p:embeddedFont>
    <p:embeddedFont>
      <p:font typeface="Montserrat ExtraBold" pitchFamily="2" charset="77"/>
      <p:bold r:id="rId41"/>
      <p:italic r:id="rId42"/>
      <p:boldItalic r:id="rId43"/>
    </p:embeddedFont>
    <p:embeddedFont>
      <p:font typeface="Montserrat Light" pitchFamily="2" charset="77"/>
      <p:regular r:id="rId44"/>
      <p:bold r:id="rId45"/>
      <p:italic r:id="rId46"/>
      <p:boldItalic r:id="rId47"/>
    </p:embeddedFont>
    <p:embeddedFont>
      <p:font typeface="Montserrat Medium" pitchFamily="2" charset="77"/>
      <p:regular r:id="rId48"/>
      <p:bold r:id="rId49"/>
      <p:italic r:id="rId50"/>
      <p:boldItalic r:id="rId51"/>
    </p:embeddedFont>
    <p:embeddedFont>
      <p:font typeface="Montserrat SemiBold" pitchFamily="2" charset="77"/>
      <p:regular r:id="rId52"/>
      <p:bold r:id="rId53"/>
      <p:italic r:id="rId54"/>
      <p:boldItalic r:id="rId55"/>
    </p:embeddedFont>
    <p:embeddedFont>
      <p:font typeface="Roboto Condensed" panose="02000000000000000000" pitchFamily="2" charset="0"/>
      <p:regular r:id="rId56"/>
      <p:bold r:id="rId57"/>
      <p:italic r:id="rId58"/>
      <p:boldItalic r:id="rId59"/>
    </p:embeddedFont>
    <p:embeddedFont>
      <p:font typeface="Roboto Condensed Medium" panose="020000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/>
    <p:restoredTop sz="92329"/>
  </p:normalViewPr>
  <p:slideViewPr>
    <p:cSldViewPr snapToGrid="0">
      <p:cViewPr>
        <p:scale>
          <a:sx n="129" d="100"/>
          <a:sy n="129" d="100"/>
        </p:scale>
        <p:origin x="864" y="13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font" Target="fonts/font3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7f4f99d3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7f4f99d3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54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830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293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327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026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575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269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092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909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417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7f4f99d3f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47f4f99d3f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499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178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367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943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771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987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394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673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396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7f4f99d3f_0_1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7f4f99d3f_0_1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7f4f99d3f_0_1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7f4f99d3f_0_1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7f4f99d3f_0_1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7f4f99d3f_0_1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1431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7f4f99d3f_0_1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7f4f99d3f_0_1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7f4f99d3f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7f4f99d3f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207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278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269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7fc2cd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7fc2cd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221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2 3">
  <p:cSld name="TITLE_2_5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8250" y="-75050"/>
            <a:ext cx="9200500" cy="5293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2 1">
  <p:cSld name="TITLE_2_2"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8000" y="-92150"/>
            <a:ext cx="9260000" cy="53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457200" y="1055500"/>
            <a:ext cx="5609100" cy="766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457200" y="1954650"/>
            <a:ext cx="5609100" cy="617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 sz="1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Interna Foto 15">
  <p:cSld name="CUSTOM_4_1_1_1_1_2_1_1_1_1_1_1_1_1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1650" y="-76983"/>
            <a:ext cx="9207301" cy="5297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Interna 14">
  <p:cSld name="CUSTOM_4_1_1_1_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/>
          <p:nvPr/>
        </p:nvSpPr>
        <p:spPr>
          <a:xfrm rot="-5400000">
            <a:off x="1987000" y="-2007650"/>
            <a:ext cx="5169000" cy="9160200"/>
          </a:xfrm>
          <a:prstGeom prst="rect">
            <a:avLst/>
          </a:prstGeom>
          <a:gradFill>
            <a:gsLst>
              <a:gs pos="0">
                <a:srgbClr val="363632"/>
              </a:gs>
              <a:gs pos="100000">
                <a:srgbClr val="1D1D1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1"/>
          </p:nvPr>
        </p:nvSpPr>
        <p:spPr>
          <a:xfrm>
            <a:off x="1181550" y="1640975"/>
            <a:ext cx="6781200" cy="1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L="457200" marR="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Light"/>
              <a:buChar char="●"/>
              <a:defRPr sz="12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Light"/>
              <a:buChar char="○"/>
              <a:defRPr sz="12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Light"/>
              <a:buChar char="■"/>
              <a:defRPr sz="12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Light"/>
              <a:buChar char="●"/>
              <a:defRPr sz="12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Light"/>
              <a:buChar char="○"/>
              <a:defRPr sz="12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Light"/>
              <a:buChar char="■"/>
              <a:defRPr sz="12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Light"/>
              <a:buChar char="●"/>
              <a:defRPr sz="12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Light"/>
              <a:buChar char="○"/>
              <a:defRPr sz="12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Light"/>
              <a:buChar char="■"/>
              <a:defRPr sz="12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/>
          <p:nvPr/>
        </p:nvSpPr>
        <p:spPr>
          <a:xfrm>
            <a:off x="150" y="5047200"/>
            <a:ext cx="9144000" cy="96300"/>
          </a:xfrm>
          <a:prstGeom prst="rect">
            <a:avLst/>
          </a:prstGeom>
          <a:solidFill>
            <a:srgbClr val="FFE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8000" y="-92150"/>
            <a:ext cx="9260000" cy="53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Interna 8">
  <p:cSld name="CUSTOM_4_3_1_1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1650" y="-76983"/>
            <a:ext cx="9207301" cy="5297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1650" y="-76983"/>
            <a:ext cx="9207301" cy="5297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l titolo 2">
  <p:cSld name="TITLE_4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1650" y="-76983"/>
            <a:ext cx="9207301" cy="5297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>
            <a:off x="2002025" y="1632913"/>
            <a:ext cx="5052300" cy="11232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344" dirty="0">
                <a:solidFill>
                  <a:srgbClr val="FFED00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Report Tecnico </a:t>
            </a:r>
            <a:r>
              <a:rPr lang="it" sz="3344" b="1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Clima</a:t>
            </a:r>
            <a:endParaRPr sz="3900" dirty="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555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Analyst @ EEA</a:t>
            </a:r>
            <a:endParaRPr sz="4455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6" name="Google Shape;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21"/>
          <p:cNvCxnSpPr/>
          <p:nvPr/>
        </p:nvCxnSpPr>
        <p:spPr>
          <a:xfrm>
            <a:off x="2041075" y="3365725"/>
            <a:ext cx="4947300" cy="0"/>
          </a:xfrm>
          <a:prstGeom prst="straightConnector1">
            <a:avLst/>
          </a:prstGeom>
          <a:noFill/>
          <a:ln w="9525" cap="flat" cmpd="sng">
            <a:solidFill>
              <a:srgbClr val="FFED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8" y="511264"/>
            <a:ext cx="7581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 Paesi più inquinanti per NOx</a:t>
            </a:r>
            <a:endParaRPr sz="250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</a:t>
            </a:r>
          </a:p>
        </p:txBody>
      </p:sp>
      <p:sp>
        <p:nvSpPr>
          <p:cNvPr id="156" name="Google Shape;156;p27"/>
          <p:cNvSpPr txBox="1"/>
          <p:nvPr/>
        </p:nvSpPr>
        <p:spPr>
          <a:xfrm>
            <a:off x="308250" y="1042000"/>
            <a:ext cx="70530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it-IT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Dal 1990 al 2023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600ABEC-FD38-9F41-A0CF-D84C647CE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33" y="1614753"/>
            <a:ext cx="737265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8" y="511264"/>
            <a:ext cx="7581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 Paesi più inquinanti per SO2</a:t>
            </a:r>
            <a:endParaRPr sz="250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</a:t>
            </a:r>
          </a:p>
        </p:txBody>
      </p:sp>
      <p:sp>
        <p:nvSpPr>
          <p:cNvPr id="156" name="Google Shape;156;p27"/>
          <p:cNvSpPr txBox="1"/>
          <p:nvPr/>
        </p:nvSpPr>
        <p:spPr>
          <a:xfrm>
            <a:off x="308250" y="1042000"/>
            <a:ext cx="7053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Dal 1990 al 2023</a:t>
            </a:r>
            <a:endParaRPr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0026DA5-7FB7-CA41-AEEC-802970BE5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33" y="1614753"/>
            <a:ext cx="737265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21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8" y="511264"/>
            <a:ext cx="7581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Trend Emissioni Gas Serra CH4</a:t>
            </a:r>
            <a:endParaRPr sz="250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 TREND</a:t>
            </a:r>
          </a:p>
        </p:txBody>
      </p:sp>
      <p:sp>
        <p:nvSpPr>
          <p:cNvPr id="156" name="Google Shape;156;p27"/>
          <p:cNvSpPr txBox="1"/>
          <p:nvPr/>
        </p:nvSpPr>
        <p:spPr>
          <a:xfrm>
            <a:off x="308250" y="1042000"/>
            <a:ext cx="7053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Dal 1990 al 2023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9D937DB-D86B-2541-A5FE-D4649733E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33" y="1614753"/>
            <a:ext cx="738091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8" y="511264"/>
            <a:ext cx="7581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Top paesi 2023 per emissioni gas </a:t>
            </a:r>
            <a:r>
              <a:rPr lang="it" sz="25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</a:t>
            </a: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erra CH4</a:t>
            </a:r>
            <a:endParaRPr sz="250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C919E36-F451-074E-A453-788686ED6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33" y="1614753"/>
            <a:ext cx="737265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7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8" y="511264"/>
            <a:ext cx="7581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Trend Emissioni Gas Serra CO2</a:t>
            </a:r>
            <a:endParaRPr sz="250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 TREND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A455ABF-0E02-024E-BE1C-713B47696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33" y="1550919"/>
            <a:ext cx="7380918" cy="3240000"/>
          </a:xfrm>
          <a:prstGeom prst="rect">
            <a:avLst/>
          </a:prstGeom>
        </p:spPr>
      </p:pic>
      <p:sp>
        <p:nvSpPr>
          <p:cNvPr id="10" name="Google Shape;156;p27">
            <a:extLst>
              <a:ext uri="{FF2B5EF4-FFF2-40B4-BE49-F238E27FC236}">
                <a16:creationId xmlns:a16="http://schemas.microsoft.com/office/drawing/2014/main" id="{D1C51443-894A-4D42-9C1B-04628DB0ABDF}"/>
              </a:ext>
            </a:extLst>
          </p:cNvPr>
          <p:cNvSpPr txBox="1"/>
          <p:nvPr/>
        </p:nvSpPr>
        <p:spPr>
          <a:xfrm>
            <a:off x="308250" y="1042000"/>
            <a:ext cx="7053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Dal 1990 al 2023</a:t>
            </a:r>
            <a:endParaRPr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644759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8" y="511264"/>
            <a:ext cx="7581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Top paesi 2023 per emissioni gas </a:t>
            </a:r>
            <a:r>
              <a:rPr lang="it" sz="25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</a:t>
            </a: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erra CO2</a:t>
            </a:r>
            <a:endParaRPr sz="250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6B62AA7-E7AC-3A4A-8C32-13BA47628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07" y="1614753"/>
            <a:ext cx="735612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2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8" y="511264"/>
            <a:ext cx="7581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Trend Emissioni Gas Serra N2O</a:t>
            </a:r>
            <a:endParaRPr sz="250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 TREND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C100DAC-F5CD-6143-9C8F-3C5B5FA05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50" y="1550919"/>
            <a:ext cx="7380918" cy="3240000"/>
          </a:xfrm>
          <a:prstGeom prst="rect">
            <a:avLst/>
          </a:prstGeom>
        </p:spPr>
      </p:pic>
      <p:sp>
        <p:nvSpPr>
          <p:cNvPr id="8" name="Google Shape;156;p27">
            <a:extLst>
              <a:ext uri="{FF2B5EF4-FFF2-40B4-BE49-F238E27FC236}">
                <a16:creationId xmlns:a16="http://schemas.microsoft.com/office/drawing/2014/main" id="{D65FA10E-EAB6-5E4A-96A8-B11CBDE83FBE}"/>
              </a:ext>
            </a:extLst>
          </p:cNvPr>
          <p:cNvSpPr txBox="1"/>
          <p:nvPr/>
        </p:nvSpPr>
        <p:spPr>
          <a:xfrm>
            <a:off x="308250" y="1042000"/>
            <a:ext cx="7053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Dal 1990 al 2023</a:t>
            </a:r>
            <a:endParaRPr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31699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8" y="511264"/>
            <a:ext cx="7581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Top paesi 2023 per emissioni gas </a:t>
            </a:r>
            <a:r>
              <a:rPr lang="it" sz="25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</a:t>
            </a: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erra N20</a:t>
            </a:r>
            <a:endParaRPr sz="250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</a:t>
            </a:r>
          </a:p>
        </p:txBody>
      </p:sp>
      <p:sp>
        <p:nvSpPr>
          <p:cNvPr id="156" name="Google Shape;156;p27"/>
          <p:cNvSpPr txBox="1"/>
          <p:nvPr/>
        </p:nvSpPr>
        <p:spPr>
          <a:xfrm>
            <a:off x="308250" y="1042000"/>
            <a:ext cx="7053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2023</a:t>
            </a:r>
            <a:endParaRPr lang="it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788C46-09E9-3C41-97B3-FF73A99FA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33" y="1550919"/>
            <a:ext cx="737265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48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8" y="511264"/>
            <a:ext cx="7581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Trend Emissioni Gas Serra NOx</a:t>
            </a:r>
            <a:endParaRPr sz="250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 TREND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9B3F45D-9655-2E49-AB4C-869E3BF77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33" y="1550919"/>
            <a:ext cx="7380918" cy="3240000"/>
          </a:xfrm>
          <a:prstGeom prst="rect">
            <a:avLst/>
          </a:prstGeom>
        </p:spPr>
      </p:pic>
      <p:sp>
        <p:nvSpPr>
          <p:cNvPr id="9" name="Google Shape;156;p27">
            <a:extLst>
              <a:ext uri="{FF2B5EF4-FFF2-40B4-BE49-F238E27FC236}">
                <a16:creationId xmlns:a16="http://schemas.microsoft.com/office/drawing/2014/main" id="{6E16E22E-F0D3-AB40-8F17-6EA0E2FA3EB4}"/>
              </a:ext>
            </a:extLst>
          </p:cNvPr>
          <p:cNvSpPr txBox="1"/>
          <p:nvPr/>
        </p:nvSpPr>
        <p:spPr>
          <a:xfrm>
            <a:off x="308250" y="1042000"/>
            <a:ext cx="7053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Dal 1990 al 2023</a:t>
            </a:r>
            <a:endParaRPr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50131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8" y="511264"/>
            <a:ext cx="7581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Top paesi 2023 per emissioni gas </a:t>
            </a:r>
            <a:r>
              <a:rPr lang="it" sz="25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</a:t>
            </a: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erra NOx</a:t>
            </a:r>
            <a:endParaRPr sz="250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442827B-9B93-9C41-AB58-00466A7E3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33" y="1614753"/>
            <a:ext cx="737265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34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600" y="2507850"/>
            <a:ext cx="2929100" cy="17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25" y="2507850"/>
            <a:ext cx="3079726" cy="17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355525" y="1075350"/>
            <a:ext cx="61512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L'Agenzia Europea dell'Ambiente (EEA) è l'organizzazione che fornisce dati e analisi per supportare le politiche ambientali dell'Unione Europea.</a:t>
            </a:r>
            <a:endParaRPr sz="14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5" name="Google Shape;85;p22"/>
          <p:cNvSpPr txBox="1"/>
          <p:nvPr/>
        </p:nvSpPr>
        <p:spPr>
          <a:xfrm>
            <a:off x="245226" y="511275"/>
            <a:ext cx="84066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it" sz="2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Cos'è la EEA</a:t>
            </a:r>
            <a:endParaRPr sz="2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6" name="Google Shape;86;p22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</a:t>
            </a:r>
            <a:endParaRPr sz="1200" dirty="0">
              <a:solidFill>
                <a:srgbClr val="FFED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7" name="Google Shape;87;p22"/>
          <p:cNvSpPr txBox="1"/>
          <p:nvPr/>
        </p:nvSpPr>
        <p:spPr>
          <a:xfrm>
            <a:off x="548450" y="2689395"/>
            <a:ext cx="27132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Attiva dal 1994, con sede a Copenhagen, raccoglie e diffonde </a:t>
            </a:r>
            <a:r>
              <a:rPr lang="it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dati ambientali</a:t>
            </a:r>
            <a:r>
              <a:rPr lang="it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di alta qualità.</a:t>
            </a:r>
            <a:endParaRPr/>
          </a:p>
        </p:txBody>
      </p:sp>
      <p:pic>
        <p:nvPicPr>
          <p:cNvPr id="88" name="Google Shape;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2"/>
          <p:cNvSpPr txBox="1"/>
          <p:nvPr/>
        </p:nvSpPr>
        <p:spPr>
          <a:xfrm>
            <a:off x="548450" y="45539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(Fonte: European Environment Agency)</a:t>
            </a:r>
            <a:endParaRPr>
              <a:solidFill>
                <a:srgbClr val="FFED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0" name="Google Shape;90;p22"/>
          <p:cNvSpPr txBox="1"/>
          <p:nvPr/>
        </p:nvSpPr>
        <p:spPr>
          <a:xfrm>
            <a:off x="3792000" y="2676325"/>
            <a:ext cx="22881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Negli anni, ha pubblicato una serie di rapporti noti come </a:t>
            </a:r>
            <a:r>
              <a:rPr lang="it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State and Outlook Reports (SOER)</a:t>
            </a:r>
            <a:endParaRPr b="1"/>
          </a:p>
        </p:txBody>
      </p:sp>
      <p:pic>
        <p:nvPicPr>
          <p:cNvPr id="91" name="Google Shape;9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5850" y="1710863"/>
            <a:ext cx="333375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8" y="511264"/>
            <a:ext cx="7581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Trend Emissioni Gas Serra SO2</a:t>
            </a:r>
            <a:endParaRPr sz="250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 TREND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F22C02F-D1DE-AC45-ADF1-F67B212D7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33" y="1614753"/>
            <a:ext cx="7380918" cy="3240000"/>
          </a:xfrm>
          <a:prstGeom prst="rect">
            <a:avLst/>
          </a:prstGeom>
        </p:spPr>
      </p:pic>
      <p:sp>
        <p:nvSpPr>
          <p:cNvPr id="8" name="Google Shape;156;p27">
            <a:extLst>
              <a:ext uri="{FF2B5EF4-FFF2-40B4-BE49-F238E27FC236}">
                <a16:creationId xmlns:a16="http://schemas.microsoft.com/office/drawing/2014/main" id="{EF710A8A-9383-CD4C-A301-5F4A75C59E9B}"/>
              </a:ext>
            </a:extLst>
          </p:cNvPr>
          <p:cNvSpPr txBox="1"/>
          <p:nvPr/>
        </p:nvSpPr>
        <p:spPr>
          <a:xfrm>
            <a:off x="308250" y="1042000"/>
            <a:ext cx="7053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Dal 1990 al 2023</a:t>
            </a:r>
            <a:endParaRPr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54726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8" y="511264"/>
            <a:ext cx="7581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Top paesi 2023 per emissioni gas </a:t>
            </a:r>
            <a:r>
              <a:rPr lang="it" sz="25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</a:t>
            </a: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erra SO2</a:t>
            </a:r>
            <a:endParaRPr sz="250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</a:t>
            </a:r>
          </a:p>
        </p:txBody>
      </p:sp>
      <p:sp>
        <p:nvSpPr>
          <p:cNvPr id="156" name="Google Shape;156;p27"/>
          <p:cNvSpPr txBox="1"/>
          <p:nvPr/>
        </p:nvSpPr>
        <p:spPr>
          <a:xfrm>
            <a:off x="308250" y="1042000"/>
            <a:ext cx="7053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2023</a:t>
            </a:r>
            <a:endParaRPr lang="it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BC28069-586F-884F-8045-2A206F2B3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33" y="1550919"/>
            <a:ext cx="737265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24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8" y="511264"/>
            <a:ext cx="7581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Trend Produzione energie rinnovabili</a:t>
            </a:r>
            <a:endParaRPr sz="250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 TREND</a:t>
            </a:r>
          </a:p>
        </p:txBody>
      </p:sp>
      <p:sp>
        <p:nvSpPr>
          <p:cNvPr id="156" name="Google Shape;156;p27"/>
          <p:cNvSpPr txBox="1"/>
          <p:nvPr/>
        </p:nvSpPr>
        <p:spPr>
          <a:xfrm>
            <a:off x="308250" y="1042000"/>
            <a:ext cx="7053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Dal 2005 al 2023</a:t>
            </a:r>
            <a:endParaRPr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C54BA75-BA1C-954E-AE96-F0D82F92F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50" y="1550919"/>
            <a:ext cx="738918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4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8" y="511263"/>
            <a:ext cx="8445776" cy="88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Top paesi 2023 per produzione di energia rinnovabile</a:t>
            </a:r>
            <a:endParaRPr sz="250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</a:t>
            </a:r>
            <a:endParaRPr sz="1200" dirty="0">
              <a:solidFill>
                <a:srgbClr val="FFED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C768442-D27F-B346-8594-7D6497EB3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33" y="1614753"/>
            <a:ext cx="737265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95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7" y="511264"/>
            <a:ext cx="8543249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Correlazione tra Gas serra ed Energie Rinnovabili</a:t>
            </a:r>
            <a:endParaRPr sz="250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</a:t>
            </a:r>
            <a:endParaRPr sz="1200" dirty="0">
              <a:solidFill>
                <a:srgbClr val="FFED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B9D0AA7-2B45-4844-B4D9-001C894DDE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54" t="23834" r="3880" b="22915"/>
          <a:stretch/>
        </p:blipFill>
        <p:spPr>
          <a:xfrm>
            <a:off x="6001574" y="2842093"/>
            <a:ext cx="2293512" cy="200510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16C6420-97C8-7B4A-BFC9-477023F42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33" y="1607200"/>
            <a:ext cx="5459178" cy="3240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82397D5-075B-3B45-A33D-E396A8AB2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574" y="1601458"/>
            <a:ext cx="2293512" cy="11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81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7" y="511263"/>
            <a:ext cx="8543249" cy="90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Trend predizione emissioni CO2 paesi UE 2035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-IT" sz="2500" dirty="0" err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</a:t>
            </a:r>
            <a:r>
              <a:rPr lang="it" sz="25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egressione lineare</a:t>
            </a:r>
            <a:endParaRPr sz="250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42C5A43-1B10-E845-9C6C-D010D61A9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33" y="1550919"/>
            <a:ext cx="616325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18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7" y="511264"/>
            <a:ext cx="8543249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Predizione 2035 Top paesi per produzione di CO2</a:t>
            </a:r>
            <a:endParaRPr sz="250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</a:t>
            </a:r>
          </a:p>
        </p:txBody>
      </p:sp>
      <p:sp>
        <p:nvSpPr>
          <p:cNvPr id="156" name="Google Shape;156;p27"/>
          <p:cNvSpPr txBox="1"/>
          <p:nvPr/>
        </p:nvSpPr>
        <p:spPr>
          <a:xfrm>
            <a:off x="308250" y="1042000"/>
            <a:ext cx="7053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REGRESSIONE LINEARE</a:t>
            </a:r>
            <a:endParaRPr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B5ED1FC-0108-1040-BBAF-7091CA7DD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33" y="1614753"/>
            <a:ext cx="734126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70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7" y="511264"/>
            <a:ext cx="8543249" cy="88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Trend predizione 2035 produzione Energie Rinnovabili paesi UE in %</a:t>
            </a:r>
            <a:endParaRPr sz="250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 TREND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58C6EA6-1877-584F-A23C-F3838606B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33" y="1642479"/>
            <a:ext cx="616325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75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7" y="511263"/>
            <a:ext cx="8543249" cy="89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Predizione 2035 Top paesi per produzione di energia rinnovabile</a:t>
            </a:r>
            <a:endParaRPr sz="250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724FEC4-FBC7-B243-AAC1-EDC377C38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33" y="1614753"/>
            <a:ext cx="734126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8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62375" y="1632925"/>
            <a:ext cx="8119500" cy="11232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355">
                <a:solidFill>
                  <a:srgbClr val="FFED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"</a:t>
            </a:r>
            <a:r>
              <a:rPr lang="it" sz="4355" i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Non c'è un pianeta B.</a:t>
            </a:r>
            <a:r>
              <a:rPr lang="it" sz="4355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La lotta ai cambiamenti climatici è la grande sfida del nostro tempo.</a:t>
            </a:r>
            <a:r>
              <a:rPr lang="it" sz="4355">
                <a:solidFill>
                  <a:srgbClr val="FFED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"</a:t>
            </a:r>
            <a:endParaRPr sz="3255">
              <a:solidFill>
                <a:srgbClr val="FFED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3677075" y="4245950"/>
            <a:ext cx="43509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b="1">
                <a:solidFill>
                  <a:srgbClr val="FFED00"/>
                </a:solidFill>
                <a:latin typeface="Montserrat"/>
                <a:ea typeface="Montserrat"/>
                <a:cs typeface="Montserrat"/>
                <a:sym typeface="Montserrat"/>
              </a:rPr>
              <a:t>Ursula von der Leyen</a:t>
            </a:r>
            <a:endParaRPr sz="900" b="1">
              <a:solidFill>
                <a:srgbClr val="FFED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i="1">
                <a:solidFill>
                  <a:srgbClr val="FFED00"/>
                </a:solidFill>
                <a:latin typeface="Montserrat"/>
                <a:ea typeface="Montserrat"/>
                <a:cs typeface="Montserrat"/>
                <a:sym typeface="Montserrat"/>
              </a:rPr>
              <a:t>President of the European Commission</a:t>
            </a:r>
            <a:endParaRPr sz="900" i="1">
              <a:solidFill>
                <a:srgbClr val="FFED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p29" title="Neutral Modern Fashion Blogger Avata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0600" y="3138175"/>
            <a:ext cx="1250775" cy="12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subTitle" idx="1"/>
          </p:nvPr>
        </p:nvSpPr>
        <p:spPr>
          <a:xfrm>
            <a:off x="355525" y="1075350"/>
            <a:ext cx="55317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</a:t>
            </a:r>
            <a:r>
              <a:rPr lang="it" sz="1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Direzione Generale per l'Azione per il Clima (DG CLIMA) </a:t>
            </a:r>
            <a:r>
              <a:rPr lang="it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 incaricato l'EEA di preparare un report dettagliato.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 scopo è monitorare i progressi dei Paesi membri dell'UE verso gli obiettivi climatici e ambientali fissati per il 2030, in linea con il </a:t>
            </a:r>
            <a:r>
              <a:rPr lang="it" sz="1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Green Deal Europeo </a:t>
            </a:r>
            <a:r>
              <a:rPr lang="it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 il pacchetto legislativo </a:t>
            </a:r>
            <a:r>
              <a:rPr lang="it" sz="1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Fit for 55</a:t>
            </a:r>
            <a:r>
              <a:rPr lang="it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L'obiettivo principale è valutare la </a:t>
            </a:r>
            <a:r>
              <a:rPr lang="it" sz="1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qualità dell'aria</a:t>
            </a:r>
            <a:r>
              <a:rPr lang="it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l'</a:t>
            </a:r>
            <a:r>
              <a:rPr lang="it" sz="1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utilizzo delle energie rinnovabili </a:t>
            </a:r>
            <a:r>
              <a:rPr lang="it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 l'</a:t>
            </a:r>
            <a:r>
              <a:rPr lang="it" sz="1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efficienza delle politiche </a:t>
            </a:r>
            <a:r>
              <a:rPr lang="it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adottate.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23"/>
          <p:cNvSpPr txBox="1"/>
          <p:nvPr/>
        </p:nvSpPr>
        <p:spPr>
          <a:xfrm>
            <a:off x="245218" y="511264"/>
            <a:ext cx="7581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it" sz="2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 scenario</a:t>
            </a:r>
            <a:endParaRPr sz="2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</a:t>
            </a:r>
          </a:p>
        </p:txBody>
      </p:sp>
      <p:pic>
        <p:nvPicPr>
          <p:cNvPr id="99" name="Google Shape;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512250" y="2001675"/>
            <a:ext cx="8119500" cy="75445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355" dirty="0">
                <a:solidFill>
                  <a:srgbClr val="FFED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GRAZIE</a:t>
            </a:r>
            <a:endParaRPr sz="3255" dirty="0">
              <a:solidFill>
                <a:srgbClr val="FFED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2396550" y="2756125"/>
            <a:ext cx="4350900" cy="256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Sandro </a:t>
            </a:r>
            <a:r>
              <a:rPr lang="it-IT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Corciulo</a:t>
            </a:r>
            <a:endParaRPr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34238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213" y="1238862"/>
            <a:ext cx="1818749" cy="68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>
            <a:off x="1710288" y="2766526"/>
            <a:ext cx="566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aulab.it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1" name="Google Shape;181;p30"/>
          <p:cNvSpPr txBox="1">
            <a:spLocks noGrp="1"/>
          </p:cNvSpPr>
          <p:nvPr>
            <p:ph type="subTitle" idx="1"/>
          </p:nvPr>
        </p:nvSpPr>
        <p:spPr>
          <a:xfrm>
            <a:off x="1824604" y="2032733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20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NUMERO VERDE: </a:t>
            </a:r>
            <a:r>
              <a:rPr lang="it" sz="1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800 128 626</a:t>
            </a:r>
            <a:endParaRPr sz="12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2248" y="2497247"/>
            <a:ext cx="195172" cy="19516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/>
        </p:nvSpPr>
        <p:spPr>
          <a:xfrm>
            <a:off x="2416984" y="2448888"/>
            <a:ext cx="897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@aulab_it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0385" y="2490013"/>
            <a:ext cx="183785" cy="20962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3755841" y="2448875"/>
            <a:ext cx="8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@aulab.it</a:t>
            </a:r>
            <a:endParaRPr sz="1000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9248" y="2490015"/>
            <a:ext cx="211088" cy="20962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/>
          <p:nvPr/>
        </p:nvSpPr>
        <p:spPr>
          <a:xfrm>
            <a:off x="5113201" y="2448875"/>
            <a:ext cx="8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@aulab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6602" y="2490015"/>
            <a:ext cx="209637" cy="20962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/>
        </p:nvSpPr>
        <p:spPr>
          <a:xfrm>
            <a:off x="6470760" y="2448875"/>
            <a:ext cx="80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@aulab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1740600" y="3490228"/>
            <a:ext cx="566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ED00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Proudly part of</a:t>
            </a:r>
            <a:endParaRPr>
              <a:solidFill>
                <a:srgbClr val="FFED00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4825" y="3890436"/>
            <a:ext cx="6474348" cy="961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/>
        </p:nvSpPr>
        <p:spPr>
          <a:xfrm>
            <a:off x="245218" y="511264"/>
            <a:ext cx="7581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 fasi dell'analisi</a:t>
            </a:r>
            <a:endParaRPr sz="250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4294967295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it-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</a:t>
            </a:r>
          </a:p>
        </p:txBody>
      </p:sp>
      <p:sp>
        <p:nvSpPr>
          <p:cNvPr id="128" name="Google Shape;128;p26"/>
          <p:cNvSpPr txBox="1">
            <a:spLocks noGrp="1"/>
          </p:cNvSpPr>
          <p:nvPr>
            <p:ph type="subTitle" idx="4294967295"/>
          </p:nvPr>
        </p:nvSpPr>
        <p:spPr>
          <a:xfrm>
            <a:off x="355525" y="1076475"/>
            <a:ext cx="81264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Il percorso di analisi è diviso in tre parti:</a:t>
            </a:r>
            <a:endParaRPr sz="14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29" name="Google Shape;129;p26"/>
          <p:cNvGrpSpPr/>
          <p:nvPr/>
        </p:nvGrpSpPr>
        <p:grpSpPr>
          <a:xfrm>
            <a:off x="-49350" y="1477320"/>
            <a:ext cx="3340950" cy="2999614"/>
            <a:chOff x="-49350" y="1477320"/>
            <a:chExt cx="3340950" cy="2999614"/>
          </a:xfrm>
        </p:grpSpPr>
        <p:pic>
          <p:nvPicPr>
            <p:cNvPr id="130" name="Google Shape;13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9350" y="1477320"/>
              <a:ext cx="3340950" cy="29996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26"/>
            <p:cNvSpPr txBox="1"/>
            <p:nvPr/>
          </p:nvSpPr>
          <p:spPr>
            <a:xfrm>
              <a:off x="461961" y="1954733"/>
              <a:ext cx="17814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it">
                  <a:solidFill>
                    <a:srgbClr val="FFED00"/>
                  </a:solidFill>
                  <a:latin typeface="Roboto Condensed Medium"/>
                  <a:ea typeface="Roboto Condensed Medium"/>
                  <a:cs typeface="Roboto Condensed Medium"/>
                  <a:sym typeface="Roboto Condensed Medium"/>
                </a:rPr>
                <a:t>Esplorazione dei Dati</a:t>
              </a:r>
              <a:endParaRPr i="0" u="none" strike="noStrike" cap="none">
                <a:solidFill>
                  <a:srgbClr val="FEED4A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endParaRPr>
            </a:p>
          </p:txBody>
        </p:sp>
        <p:sp>
          <p:nvSpPr>
            <p:cNvPr id="132" name="Google Shape;132;p26"/>
            <p:cNvSpPr txBox="1"/>
            <p:nvPr/>
          </p:nvSpPr>
          <p:spPr>
            <a:xfrm>
              <a:off x="461950" y="2333333"/>
              <a:ext cx="2248200" cy="159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it" sz="1200" dirty="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Identificazione schemi, relazioni e anomalie nei dataset per comprendere meglio il contesto e il contenuto dei dati.</a:t>
              </a:r>
              <a:endParaRPr sz="12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133" name="Google Shape;133;p26"/>
          <p:cNvGrpSpPr/>
          <p:nvPr/>
        </p:nvGrpSpPr>
        <p:grpSpPr>
          <a:xfrm>
            <a:off x="2712974" y="1497082"/>
            <a:ext cx="3340950" cy="2999614"/>
            <a:chOff x="2672350" y="1497082"/>
            <a:chExt cx="3340950" cy="2999614"/>
          </a:xfrm>
        </p:grpSpPr>
        <p:pic>
          <p:nvPicPr>
            <p:cNvPr id="134" name="Google Shape;13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2350" y="1497082"/>
              <a:ext cx="3340950" cy="29996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26"/>
            <p:cNvSpPr txBox="1"/>
            <p:nvPr/>
          </p:nvSpPr>
          <p:spPr>
            <a:xfrm>
              <a:off x="3185327" y="1954725"/>
              <a:ext cx="21528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solidFill>
                    <a:srgbClr val="FFED00"/>
                  </a:solidFill>
                  <a:latin typeface="Roboto Condensed Medium"/>
                  <a:ea typeface="Roboto Condensed Medium"/>
                  <a:cs typeface="Roboto Condensed Medium"/>
                  <a:sym typeface="Roboto Condensed Medium"/>
                </a:rPr>
                <a:t>Analisi Descrittive</a:t>
              </a:r>
              <a:endParaRPr i="0" u="none" strike="noStrike" cap="none">
                <a:solidFill>
                  <a:srgbClr val="FFED00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endParaRPr>
            </a:p>
          </p:txBody>
        </p:sp>
        <p:sp>
          <p:nvSpPr>
            <p:cNvPr id="136" name="Google Shape;136;p26"/>
            <p:cNvSpPr txBox="1"/>
            <p:nvPr/>
          </p:nvSpPr>
          <p:spPr>
            <a:xfrm>
              <a:off x="3160231" y="2333333"/>
              <a:ext cx="2248200" cy="128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it" sz="1200" dirty="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Sintesi chiara e accessibile dei dati attraverso metriche e visualizzazioni, per interpretare il passato e il presente.</a:t>
              </a:r>
              <a:endParaRPr sz="12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pic>
        <p:nvPicPr>
          <p:cNvPr id="137" name="Google Shape;13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26"/>
          <p:cNvGrpSpPr/>
          <p:nvPr/>
        </p:nvGrpSpPr>
        <p:grpSpPr>
          <a:xfrm>
            <a:off x="5475298" y="1477320"/>
            <a:ext cx="3340950" cy="2999614"/>
            <a:chOff x="5387600" y="1477320"/>
            <a:chExt cx="3340950" cy="2999614"/>
          </a:xfrm>
        </p:grpSpPr>
        <p:pic>
          <p:nvPicPr>
            <p:cNvPr id="139" name="Google Shape;139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87600" y="1477320"/>
              <a:ext cx="3340950" cy="29996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26"/>
            <p:cNvSpPr txBox="1"/>
            <p:nvPr/>
          </p:nvSpPr>
          <p:spPr>
            <a:xfrm>
              <a:off x="5889278" y="1954725"/>
              <a:ext cx="17262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solidFill>
                    <a:srgbClr val="FFED00"/>
                  </a:solidFill>
                  <a:latin typeface="Roboto Condensed Medium"/>
                  <a:ea typeface="Roboto Condensed Medium"/>
                  <a:cs typeface="Roboto Condensed Medium"/>
                  <a:sym typeface="Roboto Condensed Medium"/>
                </a:rPr>
                <a:t>Analisi Predittive</a:t>
              </a:r>
              <a:endParaRPr i="0" u="none" strike="noStrike" cap="none">
                <a:solidFill>
                  <a:srgbClr val="FFED00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endParaRPr>
            </a:p>
          </p:txBody>
        </p:sp>
        <p:sp>
          <p:nvSpPr>
            <p:cNvPr id="141" name="Google Shape;141;p26"/>
            <p:cNvSpPr txBox="1"/>
            <p:nvPr/>
          </p:nvSpPr>
          <p:spPr>
            <a:xfrm>
              <a:off x="5889275" y="2333333"/>
              <a:ext cx="2248200" cy="128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it" sz="1200" dirty="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Utilizzo di modelli statistici e machine learning per anticipare tendenze e prevedere risultati futuri.</a:t>
              </a:r>
              <a:endParaRPr sz="12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8" y="511264"/>
            <a:ext cx="7581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 richieste </a:t>
            </a:r>
            <a:endParaRPr sz="250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REQUEST</a:t>
            </a:r>
            <a:endParaRPr sz="1200" dirty="0">
              <a:solidFill>
                <a:srgbClr val="FFED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25" y="1789044"/>
            <a:ext cx="40400" cy="459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684100" y="1585275"/>
            <a:ext cx="4361100" cy="3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Identificare i </a:t>
            </a:r>
            <a:r>
              <a:rPr lang="it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Paesi più inquinanti</a:t>
            </a:r>
            <a:r>
              <a:rPr lang="it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;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Analizzare il </a:t>
            </a:r>
            <a:r>
              <a:rPr lang="it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trend delle emissioni</a:t>
            </a:r>
            <a:r>
              <a:rPr lang="it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di Gas Serra e individuare trend positivi e negativi;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Esaminare la </a:t>
            </a:r>
            <a:r>
              <a:rPr lang="it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correlazione tra energie rinnovabili e riduzione delle emissioni</a:t>
            </a:r>
            <a:r>
              <a:rPr lang="it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;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Predire la </a:t>
            </a:r>
            <a:r>
              <a:rPr lang="it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produzione di CO2</a:t>
            </a:r>
            <a:r>
              <a:rPr lang="it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dei Paesi dell'Unione;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Predire l'utilizzo di energie rinnovabili </a:t>
            </a:r>
            <a:r>
              <a:rPr lang="it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dei Paesi dell'Unione.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293" y="1684326"/>
            <a:ext cx="205051" cy="20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293" y="2179447"/>
            <a:ext cx="205051" cy="20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293" y="4389817"/>
            <a:ext cx="205051" cy="20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293" y="2936926"/>
            <a:ext cx="205051" cy="20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293" y="3660651"/>
            <a:ext cx="205051" cy="20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/>
        </p:nvSpPr>
        <p:spPr>
          <a:xfrm>
            <a:off x="308250" y="1042000"/>
            <a:ext cx="705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DG CLIMA ha richiesto le seguenti analisi: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7" name="Google Shape;157;p27" title="0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4750" y="-308550"/>
            <a:ext cx="4256375" cy="757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71;p29">
            <a:extLst>
              <a:ext uri="{FF2B5EF4-FFF2-40B4-BE49-F238E27FC236}">
                <a16:creationId xmlns:a16="http://schemas.microsoft.com/office/drawing/2014/main" id="{8FF78246-5FA8-7644-B450-D67C3A8B06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2250" y="2194525"/>
            <a:ext cx="8119500" cy="75445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355" dirty="0">
                <a:solidFill>
                  <a:srgbClr val="FFED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Report Tecnico</a:t>
            </a:r>
            <a:endParaRPr sz="3255" dirty="0">
              <a:solidFill>
                <a:srgbClr val="FFED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24064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8" y="511264"/>
            <a:ext cx="7581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 Paesi più inquinanti per CH4</a:t>
            </a:r>
            <a:endParaRPr sz="250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</a:t>
            </a:r>
          </a:p>
        </p:txBody>
      </p:sp>
      <p:sp>
        <p:nvSpPr>
          <p:cNvPr id="156" name="Google Shape;156;p27"/>
          <p:cNvSpPr txBox="1"/>
          <p:nvPr/>
        </p:nvSpPr>
        <p:spPr>
          <a:xfrm>
            <a:off x="308250" y="1042000"/>
            <a:ext cx="7053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it-IT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Dal 1990 al 2023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CD66A5D-705F-C24E-80D1-E695AB60C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73" y="1614753"/>
            <a:ext cx="736438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71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8" y="511264"/>
            <a:ext cx="7581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 Paesi più inquinanti per CO2</a:t>
            </a:r>
            <a:endParaRPr sz="250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</a:t>
            </a:r>
          </a:p>
        </p:txBody>
      </p:sp>
      <p:sp>
        <p:nvSpPr>
          <p:cNvPr id="156" name="Google Shape;156;p27"/>
          <p:cNvSpPr txBox="1"/>
          <p:nvPr/>
        </p:nvSpPr>
        <p:spPr>
          <a:xfrm>
            <a:off x="308250" y="1042000"/>
            <a:ext cx="7053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it-IT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Dal 1990 al 2023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92612D2-E9ED-D540-8185-E344E996E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33" y="1614753"/>
            <a:ext cx="737265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37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950" y="4430151"/>
            <a:ext cx="397649" cy="42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45218" y="511264"/>
            <a:ext cx="75819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it" sz="250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 Paesi più inquinanti per N2O</a:t>
            </a:r>
            <a:endParaRPr sz="250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355533" y="352581"/>
            <a:ext cx="5609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200" dirty="0">
                <a:solidFill>
                  <a:srgbClr val="FFED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ANALISY</a:t>
            </a:r>
          </a:p>
        </p:txBody>
      </p:sp>
      <p:sp>
        <p:nvSpPr>
          <p:cNvPr id="156" name="Google Shape;156;p27"/>
          <p:cNvSpPr txBox="1"/>
          <p:nvPr/>
        </p:nvSpPr>
        <p:spPr>
          <a:xfrm>
            <a:off x="308250" y="1042000"/>
            <a:ext cx="7053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it-IT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Dal 1990 al 2023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565F38A-F69E-6740-B515-033445AA0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41" y="1623185"/>
            <a:ext cx="737265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9519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9526</TotalTime>
  <Words>600</Words>
  <Application>Microsoft Macintosh PowerPoint</Application>
  <PresentationFormat>Presentazione su schermo (16:9)</PresentationFormat>
  <Paragraphs>108</Paragraphs>
  <Slides>31</Slides>
  <Notes>31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41" baseType="lpstr">
      <vt:lpstr>Roboto Condensed Medium</vt:lpstr>
      <vt:lpstr>Montserrat SemiBold</vt:lpstr>
      <vt:lpstr>Montserrat ExtraBold</vt:lpstr>
      <vt:lpstr>Montserrat Medium</vt:lpstr>
      <vt:lpstr>Montserrat</vt:lpstr>
      <vt:lpstr>Arial</vt:lpstr>
      <vt:lpstr>Roboto Condensed</vt:lpstr>
      <vt:lpstr>Montserrat Light</vt:lpstr>
      <vt:lpstr>Montserrat Black</vt:lpstr>
      <vt:lpstr>Simple Light</vt:lpstr>
      <vt:lpstr>Report Tecnico Clima Data Analyst @ EEA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Report Tecnico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"Non c'è un pianeta B. La lotta ai cambiamenti climatici è la grande sfida del nostro tempo."</vt:lpstr>
      <vt:lpstr>GRAZIE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Climate Data Analyst @ EEA</dc:title>
  <cp:lastModifiedBy>Microsoft Office User</cp:lastModifiedBy>
  <cp:revision>25</cp:revision>
  <dcterms:modified xsi:type="dcterms:W3CDTF">2025-08-04T07:46:41Z</dcterms:modified>
</cp:coreProperties>
</file>